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43EC07-C79D-46BB-8A9C-20F652C2223C}"/>
              </a:ext>
            </a:extLst>
          </p:cNvPr>
          <p:cNvSpPr txBox="1"/>
          <p:nvPr/>
        </p:nvSpPr>
        <p:spPr>
          <a:xfrm>
            <a:off x="2514600" y="276225"/>
            <a:ext cx="79057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Федеральное государственное бюджетное образовательное</a:t>
            </a:r>
          </a:p>
          <a:p>
            <a:pPr algn="ctr"/>
            <a:r>
              <a:rPr lang="ru-RU" sz="2400" dirty="0"/>
              <a:t>Учреждение высшего образования </a:t>
            </a:r>
          </a:p>
          <a:p>
            <a:pPr algn="ctr"/>
            <a:r>
              <a:rPr lang="ru-RU" sz="2400" dirty="0"/>
              <a:t>«МИРЭА – Российский Технологический Университет»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7AB025-2843-4F65-A360-D187A066E520}"/>
              </a:ext>
            </a:extLst>
          </p:cNvPr>
          <p:cNvSpPr txBox="1"/>
          <p:nvPr/>
        </p:nvSpPr>
        <p:spPr>
          <a:xfrm>
            <a:off x="2152650" y="2449353"/>
            <a:ext cx="104203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Отчет по практической работе №2:</a:t>
            </a:r>
          </a:p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«Выявление мошенничества с помощью алгоритмов случайного леса, нейронного </a:t>
            </a:r>
            <a:r>
              <a:rPr lang="ru-RU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автокодировщика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изолирующего леса»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8C4ECD-A71E-40F5-8FD5-32D7523DFAD0}"/>
              </a:ext>
            </a:extLst>
          </p:cNvPr>
          <p:cNvSpPr txBox="1"/>
          <p:nvPr/>
        </p:nvSpPr>
        <p:spPr>
          <a:xfrm>
            <a:off x="7724775" y="5114925"/>
            <a:ext cx="4467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Подготовила студентка группы ББМО-01-21</a:t>
            </a:r>
          </a:p>
          <a:p>
            <a:r>
              <a:rPr lang="ru-RU" sz="2400" dirty="0"/>
              <a:t>Лемешко А.Н.</a:t>
            </a:r>
          </a:p>
        </p:txBody>
      </p:sp>
    </p:spTree>
    <p:extLst>
      <p:ext uri="{BB962C8B-B14F-4D97-AF65-F5344CB8AC3E}">
        <p14:creationId xmlns:p14="http://schemas.microsoft.com/office/powerpoint/2010/main" val="1604268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6B977F-F581-4AEB-BC26-870992211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i="1" dirty="0">
                <a:ea typeface="Calibri" panose="020F0502020204030204" pitchFamily="34" charset="0"/>
              </a:rPr>
              <a:t>Н</a:t>
            </a:r>
            <a:r>
              <a:rPr lang="ru-RU" sz="4000" b="1" i="1" dirty="0">
                <a:effectLst/>
                <a:ea typeface="Calibri" panose="020F0502020204030204" pitchFamily="34" charset="0"/>
              </a:rPr>
              <a:t>аивный Байесовский классификатор </a:t>
            </a:r>
            <a:endParaRPr lang="ru-RU" sz="8000" b="1" i="1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286F978-7E8D-4CB3-82DC-F7AF906FDACB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2"/>
          <a:srcRect l="30833" t="20894" r="24889" b="49696"/>
          <a:stretch/>
        </p:blipFill>
        <p:spPr bwMode="auto">
          <a:xfrm>
            <a:off x="6172200" y="1704975"/>
            <a:ext cx="5753100" cy="246452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Объект 5">
            <a:extLst>
              <a:ext uri="{FF2B5EF4-FFF2-40B4-BE49-F238E27FC236}">
                <a16:creationId xmlns:a16="http://schemas.microsoft.com/office/drawing/2014/main" id="{AE654EB8-2494-41C5-AD75-8EAD8664D543}"/>
              </a:ext>
            </a:extLst>
          </p:cNvPr>
          <p:cNvPicPr>
            <a:picLocks noGrp="1"/>
          </p:cNvPicPr>
          <p:nvPr>
            <p:ph sz="half" idx="1"/>
          </p:nvPr>
        </p:nvPicPr>
        <p:blipFill rotWithShape="1">
          <a:blip r:embed="rId3"/>
          <a:srcRect l="2138" t="14691" r="51135" b="58861"/>
          <a:stretch/>
        </p:blipFill>
        <p:spPr bwMode="auto">
          <a:xfrm>
            <a:off x="1547813" y="4169501"/>
            <a:ext cx="4448175" cy="18940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13798A-4A76-4F1B-B418-40FE4F959CDD}"/>
              </a:ext>
            </a:extLst>
          </p:cNvPr>
          <p:cNvSpPr txBox="1"/>
          <p:nvPr/>
        </p:nvSpPr>
        <p:spPr>
          <a:xfrm>
            <a:off x="4452937" y="2247900"/>
            <a:ext cx="1323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00B050"/>
                </a:solidFill>
              </a:rPr>
              <a:t>70/30</a:t>
            </a:r>
          </a:p>
        </p:txBody>
      </p:sp>
    </p:spTree>
    <p:extLst>
      <p:ext uri="{BB962C8B-B14F-4D97-AF65-F5344CB8AC3E}">
        <p14:creationId xmlns:p14="http://schemas.microsoft.com/office/powerpoint/2010/main" val="3750933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33B3D0-3D21-43E2-BA76-D46B30A90A89}"/>
              </a:ext>
            </a:extLst>
          </p:cNvPr>
          <p:cNvSpPr txBox="1"/>
          <p:nvPr/>
        </p:nvSpPr>
        <p:spPr>
          <a:xfrm>
            <a:off x="1704975" y="1457325"/>
            <a:ext cx="861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u="sng" dirty="0">
                <a:solidFill>
                  <a:schemeClr val="bg1"/>
                </a:solidFill>
              </a:rPr>
              <a:t>Цель работы: </a:t>
            </a:r>
            <a: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освоить алгоритмы выявления мошенничества в среде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KNIME</a:t>
            </a:r>
            <a: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02E173-BDD9-4E14-A0D1-7A951288C6A9}"/>
              </a:ext>
            </a:extLst>
          </p:cNvPr>
          <p:cNvSpPr txBox="1"/>
          <p:nvPr/>
        </p:nvSpPr>
        <p:spPr>
          <a:xfrm>
            <a:off x="1704975" y="2562225"/>
            <a:ext cx="90868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u="sng" dirty="0">
                <a:solidFill>
                  <a:schemeClr val="bg1"/>
                </a:solidFill>
              </a:rPr>
              <a:t>Задачи работы: </a:t>
            </a:r>
          </a:p>
          <a:p>
            <a:r>
              <a:rPr lang="ru-RU" sz="2400" dirty="0">
                <a:solidFill>
                  <a:schemeClr val="bg1"/>
                </a:solidFill>
              </a:rPr>
              <a:t>- использовать алгоритмы случайного леса, нейронного </a:t>
            </a:r>
            <a:r>
              <a:rPr lang="ru-RU" sz="2400" dirty="0" err="1">
                <a:solidFill>
                  <a:schemeClr val="bg1"/>
                </a:solidFill>
              </a:rPr>
              <a:t>автокодировщика</a:t>
            </a:r>
            <a:r>
              <a:rPr lang="ru-RU" sz="2400" dirty="0">
                <a:solidFill>
                  <a:schemeClr val="bg1"/>
                </a:solidFill>
              </a:rPr>
              <a:t> и изолирующего леса для выявления нелегитимных транзакций;</a:t>
            </a:r>
            <a:br>
              <a:rPr lang="ru-RU" sz="2400" dirty="0">
                <a:solidFill>
                  <a:schemeClr val="bg1"/>
                </a:solidFill>
              </a:rPr>
            </a:br>
            <a:r>
              <a:rPr lang="ru-RU" sz="2400" dirty="0">
                <a:solidFill>
                  <a:schemeClr val="bg1"/>
                </a:solidFill>
              </a:rPr>
              <a:t>- определить влияние пропорции разделения обучающей и тестовой выборки на точность работы алгоритма;</a:t>
            </a:r>
            <a:br>
              <a:rPr lang="ru-RU" sz="2400" dirty="0">
                <a:solidFill>
                  <a:schemeClr val="bg1"/>
                </a:solidFill>
              </a:rPr>
            </a:br>
            <a:r>
              <a:rPr lang="ru-RU" sz="2400" dirty="0">
                <a:solidFill>
                  <a:schemeClr val="bg1"/>
                </a:solidFill>
              </a:rPr>
              <a:t>- определить влияние порогового значения на точность работы алгоритма.</a:t>
            </a:r>
          </a:p>
        </p:txBody>
      </p:sp>
    </p:spTree>
    <p:extLst>
      <p:ext uri="{BB962C8B-B14F-4D97-AF65-F5344CB8AC3E}">
        <p14:creationId xmlns:p14="http://schemas.microsoft.com/office/powerpoint/2010/main" val="2189991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209E3A-45A0-4E62-A177-1535A1C6A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76300"/>
          </a:xfrm>
        </p:spPr>
        <p:txBody>
          <a:bodyPr/>
          <a:lstStyle/>
          <a:p>
            <a:r>
              <a:rPr lang="ru-RU" b="1" i="1" dirty="0"/>
              <a:t>Исходные данные 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423904C-3F3A-47A0-B1A7-EB83704AE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5300" y="1838356"/>
            <a:ext cx="3933826" cy="3733800"/>
          </a:xfrm>
        </p:spPr>
        <p:txBody>
          <a:bodyPr>
            <a:normAutofit fontScale="92500" lnSpcReduction="20000"/>
          </a:bodyPr>
          <a:lstStyle/>
          <a:p>
            <a:pPr algn="ctr" fontAlgn="base"/>
            <a:r>
              <a:rPr lang="ru-RU" sz="2800" dirty="0"/>
              <a:t>В этом наборе содержится 284 807 транзакций с банковскими картами и лишь 492 из них мошеннические. Таким образом, мы имеем сценарий 2: в </a:t>
            </a:r>
            <a:r>
              <a:rPr lang="ru-RU" sz="2800" dirty="0" err="1"/>
              <a:t>датасете</a:t>
            </a:r>
            <a:r>
              <a:rPr lang="ru-RU" sz="2800" dirty="0"/>
              <a:t> нет (или ничтожно мало) образцов мошенничества.</a:t>
            </a:r>
          </a:p>
          <a:p>
            <a:endParaRPr lang="ru-RU" dirty="0"/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24E41BE9-1428-48C7-8B7D-72A6DC5957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27540" b="8125"/>
          <a:stretch/>
        </p:blipFill>
        <p:spPr>
          <a:xfrm>
            <a:off x="4657726" y="2290284"/>
            <a:ext cx="7410450" cy="2681726"/>
          </a:xfrm>
        </p:spPr>
      </p:pic>
    </p:spTree>
    <p:extLst>
      <p:ext uri="{BB962C8B-B14F-4D97-AF65-F5344CB8AC3E}">
        <p14:creationId xmlns:p14="http://schemas.microsoft.com/office/powerpoint/2010/main" val="544692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C95429-D19D-4997-BDED-3498E0BB0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Проект «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Fraud Detection: Model Training</a:t>
            </a:r>
            <a:r>
              <a:rPr lang="ru-RU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»</a:t>
            </a:r>
            <a:endParaRPr lang="ru-RU" sz="6600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298DAFC-36F6-4AD1-86E0-7CAC397DA2F3}"/>
              </a:ext>
            </a:extLst>
          </p:cNvPr>
          <p:cNvPicPr>
            <a:picLocks noGrp="1"/>
          </p:cNvPicPr>
          <p:nvPr>
            <p:ph sz="half" idx="1"/>
          </p:nvPr>
        </p:nvPicPr>
        <p:blipFill rotWithShape="1">
          <a:blip r:embed="rId2"/>
          <a:srcRect l="31059" t="13164" r="26205" b="55924"/>
          <a:stretch/>
        </p:blipFill>
        <p:spPr bwMode="auto">
          <a:xfrm>
            <a:off x="1143001" y="2418381"/>
            <a:ext cx="5381624" cy="26098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Объект 5">
            <a:extLst>
              <a:ext uri="{FF2B5EF4-FFF2-40B4-BE49-F238E27FC236}">
                <a16:creationId xmlns:a16="http://schemas.microsoft.com/office/drawing/2014/main" id="{4271712A-20A0-4D9B-A924-6E2F9F96ED1F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3"/>
          <a:srcRect b="23090"/>
          <a:stretch/>
        </p:blipFill>
        <p:spPr bwMode="auto">
          <a:xfrm>
            <a:off x="6891337" y="2454539"/>
            <a:ext cx="4810125" cy="27080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8838AA-6D90-4A29-982A-3090ABCD3576}"/>
              </a:ext>
            </a:extLst>
          </p:cNvPr>
          <p:cNvSpPr txBox="1"/>
          <p:nvPr/>
        </p:nvSpPr>
        <p:spPr>
          <a:xfrm>
            <a:off x="8620125" y="1695450"/>
            <a:ext cx="2552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00B050"/>
                </a:solidFill>
              </a:rPr>
              <a:t>70/30, 0.3</a:t>
            </a:r>
          </a:p>
        </p:txBody>
      </p:sp>
    </p:spTree>
    <p:extLst>
      <p:ext uri="{BB962C8B-B14F-4D97-AF65-F5344CB8AC3E}">
        <p14:creationId xmlns:p14="http://schemas.microsoft.com/office/powerpoint/2010/main" val="2455099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Объект 9">
            <a:extLst>
              <a:ext uri="{FF2B5EF4-FFF2-40B4-BE49-F238E27FC236}">
                <a16:creationId xmlns:a16="http://schemas.microsoft.com/office/drawing/2014/main" id="{AF82AD86-4760-499D-8454-B29EF23ED56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19887" y="2149722"/>
            <a:ext cx="5019675" cy="2860286"/>
          </a:xfrm>
          <a:prstGeom prst="rect">
            <a:avLst/>
          </a:prstGeom>
        </p:spPr>
      </p:pic>
      <p:pic>
        <p:nvPicPr>
          <p:cNvPr id="8" name="Объект 7">
            <a:extLst>
              <a:ext uri="{FF2B5EF4-FFF2-40B4-BE49-F238E27FC236}">
                <a16:creationId xmlns:a16="http://schemas.microsoft.com/office/drawing/2014/main" id="{104980FA-BC4E-4F82-8A50-5B90282DA4BB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47726" y="2164460"/>
            <a:ext cx="5248274" cy="29409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B3FCC4-ECA5-40DC-B7C0-A3FF6C3B41B9}"/>
              </a:ext>
            </a:extLst>
          </p:cNvPr>
          <p:cNvSpPr txBox="1"/>
          <p:nvPr/>
        </p:nvSpPr>
        <p:spPr>
          <a:xfrm>
            <a:off x="2552700" y="1514475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00B050"/>
                </a:solidFill>
              </a:rPr>
              <a:t>60/40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D36851-15C9-478C-AA1B-ADA8D5ABFB84}"/>
              </a:ext>
            </a:extLst>
          </p:cNvPr>
          <p:cNvSpPr txBox="1"/>
          <p:nvPr/>
        </p:nvSpPr>
        <p:spPr>
          <a:xfrm>
            <a:off x="8601075" y="5562600"/>
            <a:ext cx="2190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00B050"/>
                </a:solidFill>
              </a:rPr>
              <a:t>50/50</a:t>
            </a:r>
          </a:p>
        </p:txBody>
      </p:sp>
    </p:spTree>
    <p:extLst>
      <p:ext uri="{BB962C8B-B14F-4D97-AF65-F5344CB8AC3E}">
        <p14:creationId xmlns:p14="http://schemas.microsoft.com/office/powerpoint/2010/main" val="2287265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7FAC1832-E83F-4D63-8621-3EB9888BDDC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85875" y="2066252"/>
            <a:ext cx="4448175" cy="24968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D3D806-88DA-4EA3-B751-0878F6E3FCBB}"/>
              </a:ext>
            </a:extLst>
          </p:cNvPr>
          <p:cNvSpPr txBox="1"/>
          <p:nvPr/>
        </p:nvSpPr>
        <p:spPr>
          <a:xfrm>
            <a:off x="1628775" y="1343362"/>
            <a:ext cx="1695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00B050"/>
                </a:solidFill>
              </a:rPr>
              <a:t>10/90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B1392A6E-19DD-4C3C-AF65-F69E353DA41B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53177" y="2066252"/>
            <a:ext cx="5219700" cy="24968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48269B-FB06-4990-BBD6-F12A4EAED1A6}"/>
              </a:ext>
            </a:extLst>
          </p:cNvPr>
          <p:cNvSpPr txBox="1"/>
          <p:nvPr/>
        </p:nvSpPr>
        <p:spPr>
          <a:xfrm>
            <a:off x="9820277" y="4933950"/>
            <a:ext cx="17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00B050"/>
                </a:solidFill>
              </a:rPr>
              <a:t>80/20</a:t>
            </a:r>
          </a:p>
        </p:txBody>
      </p:sp>
    </p:spTree>
    <p:extLst>
      <p:ext uri="{BB962C8B-B14F-4D97-AF65-F5344CB8AC3E}">
        <p14:creationId xmlns:p14="http://schemas.microsoft.com/office/powerpoint/2010/main" val="2451335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C0D130-6433-49FD-8FD8-E137C6208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Изменим пороговое значение для случайного леса:</a:t>
            </a:r>
            <a:endParaRPr lang="ru-RU" sz="7200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8CE80406-FCD5-45BE-A635-A772A69DFA85}"/>
              </a:ext>
            </a:extLst>
          </p:cNvPr>
          <p:cNvPicPr>
            <a:picLocks noGrp="1"/>
          </p:cNvPicPr>
          <p:nvPr>
            <p:ph sz="half" idx="1"/>
          </p:nvPr>
        </p:nvPicPr>
        <p:blipFill rotWithShape="1">
          <a:blip r:embed="rId2"/>
          <a:srcRect l="190" r="800" b="23200"/>
          <a:stretch/>
        </p:blipFill>
        <p:spPr bwMode="auto">
          <a:xfrm>
            <a:off x="1218811" y="2285999"/>
            <a:ext cx="5010150" cy="28218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Объект 6">
            <a:extLst>
              <a:ext uri="{FF2B5EF4-FFF2-40B4-BE49-F238E27FC236}">
                <a16:creationId xmlns:a16="http://schemas.microsoft.com/office/drawing/2014/main" id="{016136B6-5290-4B48-A6EB-54C6B35FB58E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3"/>
          <a:srcRect b="23090"/>
          <a:stretch/>
        </p:blipFill>
        <p:spPr bwMode="auto">
          <a:xfrm>
            <a:off x="6734175" y="2285999"/>
            <a:ext cx="4829175" cy="282185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93095A-DC52-4526-AF41-CEB95FDD95FE}"/>
              </a:ext>
            </a:extLst>
          </p:cNvPr>
          <p:cNvSpPr txBox="1"/>
          <p:nvPr/>
        </p:nvSpPr>
        <p:spPr>
          <a:xfrm>
            <a:off x="3714750" y="1619250"/>
            <a:ext cx="1400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00B050"/>
                </a:solidFill>
              </a:rPr>
              <a:t>0.2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26D32A-4449-403D-A660-BCE81B11F66F}"/>
              </a:ext>
            </a:extLst>
          </p:cNvPr>
          <p:cNvSpPr txBox="1"/>
          <p:nvPr/>
        </p:nvSpPr>
        <p:spPr>
          <a:xfrm>
            <a:off x="8915400" y="5467350"/>
            <a:ext cx="179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00B050"/>
                </a:solidFill>
              </a:rPr>
              <a:t>0.3</a:t>
            </a:r>
          </a:p>
        </p:txBody>
      </p:sp>
    </p:spTree>
    <p:extLst>
      <p:ext uri="{BB962C8B-B14F-4D97-AF65-F5344CB8AC3E}">
        <p14:creationId xmlns:p14="http://schemas.microsoft.com/office/powerpoint/2010/main" val="3581486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>
            <a:extLst>
              <a:ext uri="{FF2B5EF4-FFF2-40B4-BE49-F238E27FC236}">
                <a16:creationId xmlns:a16="http://schemas.microsoft.com/office/drawing/2014/main" id="{1A876C5E-FA54-4928-A1BC-0BA2C95AFED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38925" y="2012598"/>
            <a:ext cx="4962914" cy="2874091"/>
          </a:xfrm>
          <a:prstGeom prst="rect">
            <a:avLst/>
          </a:prstGeom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B79636BF-CDA2-4AAF-A6C8-428DF8E388BF}"/>
              </a:ext>
            </a:extLst>
          </p:cNvPr>
          <p:cNvPicPr>
            <a:picLocks noGrp="1"/>
          </p:cNvPicPr>
          <p:nvPr>
            <p:ph sz="half" idx="1"/>
          </p:nvPr>
        </p:nvPicPr>
        <p:blipFill rotWithShape="1">
          <a:blip r:embed="rId3"/>
          <a:srcRect l="94" r="2172" b="24663"/>
          <a:stretch/>
        </p:blipFill>
        <p:spPr bwMode="auto">
          <a:xfrm>
            <a:off x="1218811" y="2012598"/>
            <a:ext cx="4962914" cy="283280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7F5A24-4417-4F3E-B9C3-0035E897B3F3}"/>
              </a:ext>
            </a:extLst>
          </p:cNvPr>
          <p:cNvSpPr txBox="1"/>
          <p:nvPr/>
        </p:nvSpPr>
        <p:spPr>
          <a:xfrm>
            <a:off x="2867025" y="1118860"/>
            <a:ext cx="1200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00B050"/>
                </a:solidFill>
              </a:rPr>
              <a:t>0.7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04AFA4-36E3-448F-8AF9-69F2195F9497}"/>
              </a:ext>
            </a:extLst>
          </p:cNvPr>
          <p:cNvSpPr txBox="1"/>
          <p:nvPr/>
        </p:nvSpPr>
        <p:spPr>
          <a:xfrm>
            <a:off x="8858250" y="5153025"/>
            <a:ext cx="1428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00B050"/>
                </a:solidFill>
              </a:rPr>
              <a:t>0.1</a:t>
            </a:r>
          </a:p>
        </p:txBody>
      </p:sp>
    </p:spTree>
    <p:extLst>
      <p:ext uri="{BB962C8B-B14F-4D97-AF65-F5344CB8AC3E}">
        <p14:creationId xmlns:p14="http://schemas.microsoft.com/office/powerpoint/2010/main" val="3378693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46D119-AB22-4E00-BC57-D57F01D09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b="1" i="1" dirty="0"/>
              <a:t>Изолирующий лес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66717F2-ECBD-473B-BA06-357DE26E4BC9}"/>
              </a:ext>
            </a:extLst>
          </p:cNvPr>
          <p:cNvPicPr>
            <a:picLocks noGrp="1"/>
          </p:cNvPicPr>
          <p:nvPr>
            <p:ph sz="half" idx="1"/>
          </p:nvPr>
        </p:nvPicPr>
        <p:blipFill rotWithShape="1">
          <a:blip r:embed="rId2"/>
          <a:srcRect l="31499" t="21810" r="23150" b="53791"/>
          <a:stretch/>
        </p:blipFill>
        <p:spPr bwMode="auto">
          <a:xfrm>
            <a:off x="1066800" y="1890827"/>
            <a:ext cx="5715389" cy="21216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Объект 5">
            <a:extLst>
              <a:ext uri="{FF2B5EF4-FFF2-40B4-BE49-F238E27FC236}">
                <a16:creationId xmlns:a16="http://schemas.microsoft.com/office/drawing/2014/main" id="{411A63B3-912C-4BC2-9FAC-2CFCDE7FE841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3"/>
          <a:srcRect l="3211" t="13594" r="50839" b="60887"/>
          <a:stretch/>
        </p:blipFill>
        <p:spPr bwMode="auto">
          <a:xfrm>
            <a:off x="7067550" y="4313746"/>
            <a:ext cx="4448175" cy="185845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968F1E-83F3-42C2-AB46-5AD452573A68}"/>
              </a:ext>
            </a:extLst>
          </p:cNvPr>
          <p:cNvSpPr txBox="1"/>
          <p:nvPr/>
        </p:nvSpPr>
        <p:spPr>
          <a:xfrm>
            <a:off x="7086989" y="2171700"/>
            <a:ext cx="1475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00B050"/>
                </a:solidFill>
              </a:rPr>
              <a:t>70/30</a:t>
            </a:r>
          </a:p>
        </p:txBody>
      </p:sp>
    </p:spTree>
    <p:extLst>
      <p:ext uri="{BB962C8B-B14F-4D97-AF65-F5344CB8AC3E}">
        <p14:creationId xmlns:p14="http://schemas.microsoft.com/office/powerpoint/2010/main" val="833792351"/>
      </p:ext>
    </p:extLst>
  </p:cSld>
  <p:clrMapOvr>
    <a:masterClrMapping/>
  </p:clrMapOvr>
</p:sld>
</file>

<file path=ppt/theme/theme1.xml><?xml version="1.0" encoding="utf-8"?>
<a:theme xmlns:a="http://schemas.openxmlformats.org/drawingml/2006/main" name="Уголки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TM10001105[[fn=Уголки]]</Template>
  <TotalTime>65</TotalTime>
  <Words>172</Words>
  <Application>Microsoft Office PowerPoint</Application>
  <PresentationFormat>Широкоэкранный</PresentationFormat>
  <Paragraphs>27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Franklin Gothic Book</vt:lpstr>
      <vt:lpstr>Times New Roman</vt:lpstr>
      <vt:lpstr>Уголки</vt:lpstr>
      <vt:lpstr>Презентация PowerPoint</vt:lpstr>
      <vt:lpstr>Презентация PowerPoint</vt:lpstr>
      <vt:lpstr>Исходные данные </vt:lpstr>
      <vt:lpstr>Проект «Fraud Detection: Model Training»</vt:lpstr>
      <vt:lpstr>Презентация PowerPoint</vt:lpstr>
      <vt:lpstr>Презентация PowerPoint</vt:lpstr>
      <vt:lpstr>Изменим пороговое значение для случайного леса:</vt:lpstr>
      <vt:lpstr>Презентация PowerPoint</vt:lpstr>
      <vt:lpstr>Изолирующий лес</vt:lpstr>
      <vt:lpstr>Наивный Байесовский классификатор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saturnsays</dc:creator>
  <cp:lastModifiedBy>saturnsays</cp:lastModifiedBy>
  <cp:revision>1</cp:revision>
  <dcterms:created xsi:type="dcterms:W3CDTF">2021-11-23T06:42:28Z</dcterms:created>
  <dcterms:modified xsi:type="dcterms:W3CDTF">2021-11-23T07:48:07Z</dcterms:modified>
</cp:coreProperties>
</file>

<file path=docProps/thumbnail.jpeg>
</file>